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20" d="100"/>
          <a:sy n="120" d="100"/>
        </p:scale>
        <p:origin x="370" y="-169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64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49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6385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826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57602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21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43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71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57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987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10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90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311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37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3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30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O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351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sz="4000" dirty="0" err="1"/>
              <a:t>Investigación-Acción</a:t>
            </a:r>
            <a:r>
              <a:rPr sz="4000" dirty="0"/>
              <a:t> </a:t>
            </a:r>
            <a:r>
              <a:rPr sz="4000" dirty="0" err="1"/>
              <a:t>Educativa</a:t>
            </a:r>
            <a:r>
              <a:rPr sz="4000" dirty="0"/>
              <a:t> (IAE) </a:t>
            </a:r>
            <a:r>
              <a:rPr sz="4000" dirty="0" err="1"/>
              <a:t>en</a:t>
            </a:r>
            <a:r>
              <a:rPr sz="4000" dirty="0"/>
              <a:t> la </a:t>
            </a:r>
            <a:r>
              <a:rPr sz="4000" dirty="0" err="1"/>
              <a:t>Enseñanza</a:t>
            </a:r>
            <a:r>
              <a:rPr sz="4000" dirty="0"/>
              <a:t> del </a:t>
            </a:r>
            <a:r>
              <a:rPr sz="4000" dirty="0" err="1"/>
              <a:t>Álgebra</a:t>
            </a:r>
            <a:r>
              <a:rPr sz="4000" dirty="0"/>
              <a:t> Lineal para Ingeniería </a:t>
            </a:r>
            <a:r>
              <a:rPr sz="4000" dirty="0" err="1"/>
              <a:t>Agropecuaria</a:t>
            </a:r>
            <a:endParaRPr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sz="2800" dirty="0"/>
              <a:t>Un </a:t>
            </a:r>
            <a:r>
              <a:rPr sz="2800" dirty="0" err="1"/>
              <a:t>Enfoque</a:t>
            </a:r>
            <a:r>
              <a:rPr sz="2800" dirty="0"/>
              <a:t> </a:t>
            </a:r>
            <a:r>
              <a:rPr sz="2800" dirty="0" err="1"/>
              <a:t>hacia</a:t>
            </a:r>
            <a:r>
              <a:rPr sz="2800" dirty="0"/>
              <a:t> la Ciencia de Datos y la </a:t>
            </a:r>
            <a:r>
              <a:rPr sz="2800" dirty="0" err="1"/>
              <a:t>Optimización</a:t>
            </a:r>
            <a:r>
              <a:rPr sz="2800" dirty="0"/>
              <a:t> Agrícola</a:t>
            </a:r>
          </a:p>
          <a:p>
            <a:endParaRPr sz="2800" dirty="0"/>
          </a:p>
          <a:p>
            <a:r>
              <a:rPr sz="2800" dirty="0"/>
              <a:t>Marco Julio </a:t>
            </a:r>
            <a:r>
              <a:rPr sz="2800" dirty="0" err="1"/>
              <a:t>Cañas</a:t>
            </a:r>
            <a:r>
              <a:rPr sz="2800" dirty="0"/>
              <a:t> Campillo</a:t>
            </a:r>
          </a:p>
          <a:p>
            <a:r>
              <a:rPr sz="2800" dirty="0"/>
              <a:t>Universidad de Antioquia – Campus Caucasia</a:t>
            </a:r>
          </a:p>
          <a:p>
            <a:r>
              <a:rPr sz="2800" dirty="0"/>
              <a:t>Grupo GIBACC</a:t>
            </a:r>
          </a:p>
          <a:p>
            <a:r>
              <a:rPr dirty="0"/>
              <a:t>Congreso Humanos XXI (2025)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Problema y justificación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• Desconexión entre la enseñanza tradicional del álgebra lineal y las necesidades del agro colombiano.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• En el Bajo Cauca, los ingenieros agropecuarios requieren análisis de datos para optimizar procesos agrícolas.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• La educación actual no forma competencias en análisis, predicción ni optimización.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• Urge vincular matemáticas, agronomía y tecnología para fortalecer la seguridad alimentaria y la justicia social.</a:t>
            </a:r>
          </a:p>
        </p:txBody>
      </p:sp>
      <p:pic>
        <p:nvPicPr>
          <p:cNvPr id="5" name="Imagen 4" descr="Personas sentadas en una mesa">
            <a:extLst>
              <a:ext uri="{FF2B5EF4-FFF2-40B4-BE49-F238E27FC236}">
                <a16:creationId xmlns:a16="http://schemas.microsoft.com/office/drawing/2014/main" id="{37318FA8-5A1D-E67C-B700-9D8454355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0594" y="0"/>
            <a:ext cx="3903406" cy="21945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Enfoque teórico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282" y="1617133"/>
            <a:ext cx="5135718" cy="3777622"/>
          </a:xfrm>
        </p:spPr>
        <p:txBody>
          <a:bodyPr>
            <a:normAutofit fontScale="85000" lnSpcReduction="100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Modelo de </a:t>
            </a:r>
            <a:r>
              <a:rPr dirty="0" err="1"/>
              <a:t>Investigación-Acción</a:t>
            </a:r>
            <a:r>
              <a:rPr dirty="0"/>
              <a:t> </a:t>
            </a:r>
            <a:r>
              <a:rPr dirty="0" err="1"/>
              <a:t>Educativa</a:t>
            </a:r>
            <a:r>
              <a:rPr dirty="0"/>
              <a:t> (IAE): </a:t>
            </a:r>
            <a:r>
              <a:rPr dirty="0" err="1"/>
              <a:t>Planificación</a:t>
            </a:r>
            <a:r>
              <a:rPr dirty="0"/>
              <a:t>, </a:t>
            </a:r>
            <a:r>
              <a:rPr dirty="0" err="1"/>
              <a:t>Acción</a:t>
            </a:r>
            <a:r>
              <a:rPr dirty="0"/>
              <a:t>, </a:t>
            </a:r>
            <a:r>
              <a:rPr dirty="0" err="1"/>
              <a:t>Observación</a:t>
            </a:r>
            <a:r>
              <a:rPr dirty="0"/>
              <a:t>, </a:t>
            </a:r>
            <a:r>
              <a:rPr dirty="0" err="1"/>
              <a:t>Reflexión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Dimensiones</a:t>
            </a:r>
            <a:r>
              <a:rPr dirty="0"/>
              <a:t> </a:t>
            </a:r>
            <a:r>
              <a:rPr dirty="0" err="1"/>
              <a:t>integradas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Matemáticas</a:t>
            </a:r>
            <a:r>
              <a:rPr dirty="0"/>
              <a:t>: </a:t>
            </a:r>
            <a:r>
              <a:rPr dirty="0" err="1"/>
              <a:t>Vectores</a:t>
            </a:r>
            <a:r>
              <a:rPr dirty="0"/>
              <a:t>, matrices, </a:t>
            </a:r>
            <a:r>
              <a:rPr dirty="0" err="1"/>
              <a:t>sistemas</a:t>
            </a:r>
            <a:r>
              <a:rPr dirty="0"/>
              <a:t> </a:t>
            </a:r>
            <a:r>
              <a:rPr dirty="0" err="1"/>
              <a:t>lineales</a:t>
            </a:r>
            <a:r>
              <a:rPr dirty="0"/>
              <a:t>, PCA, SVD.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Agronomía</a:t>
            </a:r>
            <a:r>
              <a:rPr dirty="0"/>
              <a:t>: </a:t>
            </a:r>
            <a:r>
              <a:rPr dirty="0" err="1"/>
              <a:t>Análisis</a:t>
            </a:r>
            <a:r>
              <a:rPr dirty="0"/>
              <a:t> de </a:t>
            </a:r>
            <a:r>
              <a:rPr dirty="0" err="1"/>
              <a:t>suelos</a:t>
            </a:r>
            <a:r>
              <a:rPr dirty="0"/>
              <a:t>, </a:t>
            </a:r>
            <a:r>
              <a:rPr dirty="0" err="1"/>
              <a:t>predicción</a:t>
            </a:r>
            <a:r>
              <a:rPr dirty="0"/>
              <a:t> de </a:t>
            </a:r>
            <a:r>
              <a:rPr dirty="0" err="1"/>
              <a:t>rendimientos</a:t>
            </a:r>
            <a:r>
              <a:rPr dirty="0"/>
              <a:t>, </a:t>
            </a:r>
            <a:r>
              <a:rPr dirty="0" err="1"/>
              <a:t>optimización</a:t>
            </a:r>
            <a:r>
              <a:rPr dirty="0"/>
              <a:t> de </a:t>
            </a:r>
            <a:r>
              <a:rPr dirty="0" err="1"/>
              <a:t>riego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Tecnología</a:t>
            </a:r>
            <a:r>
              <a:rPr dirty="0"/>
              <a:t>: Python, Scikit-Learn, TensorFlow, Colab, GitHub.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Pedagogía</a:t>
            </a:r>
            <a:r>
              <a:rPr dirty="0"/>
              <a:t>: </a:t>
            </a:r>
            <a:r>
              <a:rPr dirty="0" err="1"/>
              <a:t>Aprendizaje</a:t>
            </a:r>
            <a:r>
              <a:rPr dirty="0"/>
              <a:t> </a:t>
            </a:r>
            <a:r>
              <a:rPr dirty="0" err="1"/>
              <a:t>Basado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Proyectos</a:t>
            </a:r>
            <a:r>
              <a:rPr dirty="0"/>
              <a:t> y Aula </a:t>
            </a:r>
            <a:r>
              <a:rPr dirty="0" err="1"/>
              <a:t>Invertida</a:t>
            </a:r>
            <a:r>
              <a:rPr dirty="0"/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029787-95F2-C021-26A2-85A44547B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0" y="857250"/>
            <a:ext cx="3301999" cy="1857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Metodología del curso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Diseño</a:t>
            </a:r>
            <a:r>
              <a:rPr dirty="0"/>
              <a:t> del </a:t>
            </a:r>
            <a:r>
              <a:rPr dirty="0" err="1"/>
              <a:t>curso</a:t>
            </a:r>
            <a:r>
              <a:rPr dirty="0"/>
              <a:t> con </a:t>
            </a:r>
            <a:r>
              <a:rPr dirty="0" err="1"/>
              <a:t>enfoque</a:t>
            </a:r>
            <a:r>
              <a:rPr lang="es-ES" dirty="0"/>
              <a:t> de Investigación Acción Educativa (</a:t>
            </a:r>
            <a:r>
              <a:rPr dirty="0"/>
              <a:t>IAE</a:t>
            </a:r>
            <a:r>
              <a:rPr lang="es-ES" dirty="0"/>
              <a:t>)</a:t>
            </a:r>
            <a:r>
              <a:rPr dirty="0"/>
              <a:t> 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Diagnóstico</a:t>
            </a:r>
            <a:r>
              <a:rPr dirty="0"/>
              <a:t> </a:t>
            </a:r>
            <a:r>
              <a:rPr dirty="0" err="1"/>
              <a:t>participativo</a:t>
            </a:r>
            <a:r>
              <a:rPr dirty="0"/>
              <a:t> → </a:t>
            </a:r>
            <a:r>
              <a:rPr dirty="0" err="1"/>
              <a:t>identificar</a:t>
            </a:r>
            <a:r>
              <a:rPr dirty="0"/>
              <a:t> </a:t>
            </a:r>
            <a:r>
              <a:rPr dirty="0" err="1"/>
              <a:t>brechas</a:t>
            </a:r>
            <a:r>
              <a:rPr dirty="0"/>
              <a:t> </a:t>
            </a:r>
            <a:r>
              <a:rPr dirty="0" err="1"/>
              <a:t>formativas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Implementación</a:t>
            </a:r>
            <a:r>
              <a:rPr dirty="0"/>
              <a:t> → </a:t>
            </a:r>
            <a:r>
              <a:rPr dirty="0" err="1"/>
              <a:t>integrar</a:t>
            </a:r>
            <a:r>
              <a:rPr dirty="0"/>
              <a:t> </a:t>
            </a:r>
            <a:r>
              <a:rPr dirty="0" err="1"/>
              <a:t>teoría</a:t>
            </a:r>
            <a:r>
              <a:rPr dirty="0"/>
              <a:t> y </a:t>
            </a:r>
            <a:r>
              <a:rPr dirty="0" err="1"/>
              <a:t>práctica</a:t>
            </a:r>
            <a:r>
              <a:rPr dirty="0"/>
              <a:t> (ABP, </a:t>
            </a:r>
            <a:r>
              <a:rPr dirty="0" err="1"/>
              <a:t>clases</a:t>
            </a:r>
            <a:r>
              <a:rPr dirty="0"/>
              <a:t> </a:t>
            </a:r>
            <a:r>
              <a:rPr dirty="0" err="1"/>
              <a:t>invertidas</a:t>
            </a:r>
            <a:r>
              <a:rPr dirty="0"/>
              <a:t>).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Evaluación</a:t>
            </a:r>
            <a:r>
              <a:rPr dirty="0"/>
              <a:t> continua → </a:t>
            </a:r>
            <a:r>
              <a:rPr dirty="0" err="1"/>
              <a:t>retroalimentación</a:t>
            </a:r>
            <a:r>
              <a:rPr dirty="0"/>
              <a:t> </a:t>
            </a:r>
            <a:r>
              <a:rPr dirty="0" err="1"/>
              <a:t>mediante</a:t>
            </a:r>
            <a:r>
              <a:rPr dirty="0"/>
              <a:t> GitHub y focus groups.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Ejemplos</a:t>
            </a:r>
            <a:r>
              <a:rPr dirty="0"/>
              <a:t>: </a:t>
            </a:r>
            <a:r>
              <a:rPr lang="es-ES" dirty="0"/>
              <a:t>Cálculo de insumos dada la producción agropecuaria de una hacienda y análisis de imágenes de cultivos de arroz y plátano</a:t>
            </a:r>
            <a:r>
              <a:rPr dirty="0"/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B8C1FB2-9F04-BBAF-AE74-104D009D2F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2722" y="-27039"/>
            <a:ext cx="4321278" cy="2160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Resultados esperados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Impacto </a:t>
            </a:r>
            <a:r>
              <a:rPr dirty="0" err="1"/>
              <a:t>pedagógico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↑ </a:t>
            </a:r>
            <a:r>
              <a:rPr dirty="0" err="1"/>
              <a:t>Motivación</a:t>
            </a:r>
            <a:r>
              <a:rPr dirty="0"/>
              <a:t> y </a:t>
            </a:r>
            <a:r>
              <a:rPr dirty="0" err="1"/>
              <a:t>comprensión</a:t>
            </a:r>
            <a:r>
              <a:rPr dirty="0"/>
              <a:t> (92% </a:t>
            </a:r>
            <a:r>
              <a:rPr dirty="0" err="1"/>
              <a:t>aprobación</a:t>
            </a:r>
            <a:r>
              <a:rPr dirty="0"/>
              <a:t> </a:t>
            </a:r>
            <a:r>
              <a:rPr dirty="0" err="1"/>
              <a:t>esperada</a:t>
            </a:r>
            <a:r>
              <a:rPr dirty="0"/>
              <a:t>)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- 85% </a:t>
            </a:r>
            <a:r>
              <a:rPr dirty="0" err="1"/>
              <a:t>prefere</a:t>
            </a:r>
            <a:r>
              <a:rPr lang="es-ES" dirty="0" err="1"/>
              <a:t>cia</a:t>
            </a:r>
            <a:r>
              <a:rPr lang="es-ES" dirty="0"/>
              <a:t> del</a:t>
            </a:r>
            <a:r>
              <a:rPr dirty="0"/>
              <a:t> </a:t>
            </a:r>
            <a:r>
              <a:rPr dirty="0" err="1"/>
              <a:t>modelo</a:t>
            </a:r>
            <a:r>
              <a:rPr dirty="0"/>
              <a:t> IAE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Impacto </a:t>
            </a:r>
            <a:r>
              <a:rPr dirty="0" err="1"/>
              <a:t>técnico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lang="es-ES" dirty="0"/>
              <a:t>Aprendizaje de la modelación aplicada a ingeniería agropecuaria para la </a:t>
            </a:r>
            <a:r>
              <a:rPr dirty="0" err="1"/>
              <a:t>predicción</a:t>
            </a:r>
            <a:r>
              <a:rPr lang="es-ES" dirty="0"/>
              <a:t> en el sector agrario del Bajo Cauca.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lang="es-ES" dirty="0"/>
              <a:t> Optimización en procesos agropecuario usando conceptos de la Geometría Vectorial.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Productos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- 15 </a:t>
            </a:r>
            <a:r>
              <a:rPr dirty="0" err="1"/>
              <a:t>proyectos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GitHub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lang="es-ES" dirty="0"/>
              <a:t>Un predictor de rendimiento en cosechas de arroz en función del comportamiento meteorológico de la región del Bajo cauca Antioqueño. </a:t>
            </a:r>
            <a:endParaRPr dirty="0"/>
          </a:p>
        </p:txBody>
      </p:sp>
      <p:pic>
        <p:nvPicPr>
          <p:cNvPr id="5" name="Imagen 4" descr="Una caricatura de una persona">
            <a:extLst>
              <a:ext uri="{FF2B5EF4-FFF2-40B4-BE49-F238E27FC236}">
                <a16:creationId xmlns:a16="http://schemas.microsoft.com/office/drawing/2014/main" id="{C170D3A4-7723-308A-39A2-26821E723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040" y="381000"/>
            <a:ext cx="3108960" cy="2072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Impacto social y académico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Impacto </a:t>
            </a:r>
            <a:r>
              <a:rPr dirty="0" err="1"/>
              <a:t>académico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Modelo </a:t>
            </a:r>
            <a:r>
              <a:rPr lang="es-ES" dirty="0"/>
              <a:t>de enseñanza </a:t>
            </a:r>
            <a:r>
              <a:rPr dirty="0" err="1"/>
              <a:t>piloto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la </a:t>
            </a:r>
            <a:r>
              <a:rPr dirty="0" err="1"/>
              <a:t>Facultad</a:t>
            </a:r>
            <a:r>
              <a:rPr dirty="0"/>
              <a:t> de </a:t>
            </a:r>
            <a:r>
              <a:rPr dirty="0" err="1"/>
              <a:t>Ciencias</a:t>
            </a:r>
            <a:r>
              <a:rPr dirty="0"/>
              <a:t> </a:t>
            </a:r>
            <a:r>
              <a:rPr dirty="0" err="1"/>
              <a:t>Agrarias</a:t>
            </a:r>
            <a:r>
              <a:rPr lang="es-ES" dirty="0"/>
              <a:t> para Geometría Vectorial y Álgebra Lineal.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Mayor </a:t>
            </a:r>
            <a:r>
              <a:rPr dirty="0" err="1"/>
              <a:t>dominio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ciencia</a:t>
            </a:r>
            <a:r>
              <a:rPr dirty="0"/>
              <a:t> de </a:t>
            </a:r>
            <a:r>
              <a:rPr dirty="0" err="1"/>
              <a:t>datos</a:t>
            </a:r>
            <a:r>
              <a:rPr dirty="0"/>
              <a:t> </a:t>
            </a:r>
            <a:r>
              <a:rPr lang="es-ES" dirty="0"/>
              <a:t>con</a:t>
            </a:r>
            <a:r>
              <a:rPr dirty="0"/>
              <a:t> Python</a:t>
            </a:r>
            <a:r>
              <a:rPr lang="es-ES" dirty="0"/>
              <a:t> aplicado al agro de la Región del Bajo Antioqueño.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Impacto social: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lang="es-ES" dirty="0"/>
              <a:t>Modelos que mejoren el rendimiento de cultivos de la región.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Conclusión</a:t>
            </a:r>
            <a:r>
              <a:rPr dirty="0"/>
              <a:t> </a:t>
            </a:r>
            <a:r>
              <a:rPr dirty="0" err="1"/>
              <a:t>parcial</a:t>
            </a:r>
            <a:r>
              <a:rPr dirty="0"/>
              <a:t>: La IAE </a:t>
            </a:r>
            <a:r>
              <a:rPr dirty="0" err="1"/>
              <a:t>conecta</a:t>
            </a:r>
            <a:r>
              <a:rPr dirty="0"/>
              <a:t> </a:t>
            </a:r>
            <a:r>
              <a:rPr dirty="0" err="1"/>
              <a:t>teoría</a:t>
            </a:r>
            <a:r>
              <a:rPr dirty="0"/>
              <a:t> y </a:t>
            </a:r>
            <a:r>
              <a:rPr dirty="0" err="1"/>
              <a:t>práctica</a:t>
            </a:r>
            <a:r>
              <a:rPr dirty="0"/>
              <a:t>, </a:t>
            </a:r>
            <a:r>
              <a:rPr dirty="0" err="1"/>
              <a:t>fortaleciendo</a:t>
            </a:r>
            <a:r>
              <a:rPr dirty="0"/>
              <a:t> </a:t>
            </a:r>
            <a:r>
              <a:rPr dirty="0" err="1"/>
              <a:t>competencias</a:t>
            </a:r>
            <a:r>
              <a:rPr dirty="0"/>
              <a:t> STE</a:t>
            </a:r>
            <a:r>
              <a:rPr lang="es-ES" dirty="0"/>
              <a:t>A</a:t>
            </a:r>
            <a:r>
              <a:rPr dirty="0"/>
              <a:t>M</a:t>
            </a:r>
            <a:r>
              <a:rPr lang="es-ES" dirty="0"/>
              <a:t>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contextos</a:t>
            </a:r>
            <a:r>
              <a:rPr dirty="0"/>
              <a:t> rurales</a:t>
            </a:r>
            <a:r>
              <a:rPr lang="es-ES" dirty="0"/>
              <a:t> y urbanos</a:t>
            </a:r>
            <a:r>
              <a:rPr dirty="0"/>
              <a:t>.</a:t>
            </a:r>
          </a:p>
        </p:txBody>
      </p:sp>
      <p:pic>
        <p:nvPicPr>
          <p:cNvPr id="5" name="Imagen 4" descr="Un campo de pasto&#10;&#10;El contenido generado por IA puede ser incorrecto.">
            <a:extLst>
              <a:ext uri="{FF2B5EF4-FFF2-40B4-BE49-F238E27FC236}">
                <a16:creationId xmlns:a16="http://schemas.microsoft.com/office/drawing/2014/main" id="{D2A637F3-945C-B2DF-3542-30D2435DC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414" y="381000"/>
            <a:ext cx="3233585" cy="215572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Conclusiones y proyecciones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Conclusiones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Pertinencia</a:t>
            </a:r>
            <a:r>
              <a:rPr dirty="0"/>
              <a:t> curricular: </a:t>
            </a:r>
            <a:r>
              <a:rPr lang="es-ES" dirty="0"/>
              <a:t>en Geometría Vectorial y Á</a:t>
            </a:r>
            <a:r>
              <a:rPr dirty="0" err="1"/>
              <a:t>lgebra</a:t>
            </a:r>
            <a:r>
              <a:rPr dirty="0"/>
              <a:t> lineal </a:t>
            </a:r>
            <a:r>
              <a:rPr dirty="0" err="1"/>
              <a:t>aplicada</a:t>
            </a:r>
            <a:r>
              <a:rPr dirty="0"/>
              <a:t> al </a:t>
            </a:r>
            <a:r>
              <a:rPr dirty="0" err="1"/>
              <a:t>agro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Innovación</a:t>
            </a:r>
            <a:r>
              <a:rPr dirty="0"/>
              <a:t> </a:t>
            </a:r>
            <a:r>
              <a:rPr dirty="0" err="1"/>
              <a:t>metodológica</a:t>
            </a:r>
            <a:r>
              <a:rPr dirty="0"/>
              <a:t>: </a:t>
            </a:r>
            <a:r>
              <a:rPr dirty="0" err="1"/>
              <a:t>ciclo</a:t>
            </a:r>
            <a:r>
              <a:rPr lang="es-ES" dirty="0"/>
              <a:t> con el ciclo </a:t>
            </a:r>
            <a:r>
              <a:rPr dirty="0"/>
              <a:t> IAE</a:t>
            </a:r>
            <a:r>
              <a:rPr lang="es-ES" dirty="0"/>
              <a:t> de planeación, acción, observación y reflexión</a:t>
            </a:r>
            <a:r>
              <a:rPr dirty="0"/>
              <a:t> → </a:t>
            </a:r>
            <a:r>
              <a:rPr dirty="0" err="1"/>
              <a:t>mejora</a:t>
            </a:r>
            <a:r>
              <a:rPr dirty="0"/>
              <a:t> continua.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Impacto </a:t>
            </a:r>
            <a:r>
              <a:rPr dirty="0" err="1"/>
              <a:t>medible</a:t>
            </a:r>
            <a:r>
              <a:rPr dirty="0"/>
              <a:t>: </a:t>
            </a:r>
            <a:r>
              <a:rPr dirty="0" err="1"/>
              <a:t>formación</a:t>
            </a:r>
            <a:r>
              <a:rPr dirty="0"/>
              <a:t> </a:t>
            </a:r>
            <a:r>
              <a:rPr dirty="0" err="1"/>
              <a:t>técnica</a:t>
            </a:r>
            <a:r>
              <a:rPr dirty="0"/>
              <a:t> y </a:t>
            </a:r>
            <a:r>
              <a:rPr dirty="0" err="1"/>
              <a:t>socialmente</a:t>
            </a:r>
            <a:r>
              <a:rPr dirty="0"/>
              <a:t> </a:t>
            </a:r>
            <a:r>
              <a:rPr dirty="0" err="1"/>
              <a:t>útil</a:t>
            </a:r>
            <a:r>
              <a:rPr dirty="0"/>
              <a:t>.</a:t>
            </a:r>
            <a:r>
              <a:rPr lang="es-ES" dirty="0"/>
              <a:t> Desarrollo de habilidades digitales para el agro Caucasiano.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Proyecciones</a:t>
            </a:r>
            <a:r>
              <a:rPr dirty="0"/>
              <a:t> 2025–2027: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Publicación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Revista Transdisciplinary Science.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lang="es-ES" dirty="0"/>
              <a:t>Buscamos </a:t>
            </a:r>
            <a:r>
              <a:rPr dirty="0" err="1"/>
              <a:t>Alianzas</a:t>
            </a:r>
            <a:r>
              <a:rPr dirty="0"/>
              <a:t> con </a:t>
            </a:r>
            <a:r>
              <a:rPr dirty="0" err="1"/>
              <a:t>Fedearroz</a:t>
            </a:r>
            <a:r>
              <a:rPr dirty="0"/>
              <a:t>, </a:t>
            </a:r>
            <a:r>
              <a:rPr dirty="0" err="1"/>
              <a:t>Agrosavia</a:t>
            </a:r>
            <a:r>
              <a:rPr dirty="0"/>
              <a:t> y SENA</a:t>
            </a:r>
            <a:r>
              <a:rPr lang="es-ES" dirty="0"/>
              <a:t>, aunque todavía no las hemos logrado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Escalamiento</a:t>
            </a:r>
            <a:r>
              <a:rPr dirty="0"/>
              <a:t> a </a:t>
            </a:r>
            <a:r>
              <a:rPr dirty="0" err="1"/>
              <a:t>nuevas</a:t>
            </a:r>
            <a:r>
              <a:rPr dirty="0"/>
              <a:t> </a:t>
            </a:r>
            <a:r>
              <a:rPr lang="es-ES" dirty="0"/>
              <a:t>Haciendas de la región (Hacienda Manzanillos y la Hacienda La Campana)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Plataforma web </a:t>
            </a:r>
            <a:r>
              <a:rPr dirty="0" err="1"/>
              <a:t>abierta</a:t>
            </a:r>
            <a:r>
              <a:rPr dirty="0"/>
              <a:t> con </a:t>
            </a:r>
            <a:r>
              <a:rPr lang="es-ES" dirty="0"/>
              <a:t>Jupyter </a:t>
            </a:r>
            <a:r>
              <a:rPr dirty="0"/>
              <a:t>notebooks</a:t>
            </a:r>
            <a:r>
              <a:rPr lang="es-ES" dirty="0"/>
              <a:t> (https://github.com/marco-canas/vector_geometry_and_linear_algebra/tree/main)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“La </a:t>
            </a:r>
            <a:r>
              <a:rPr dirty="0" err="1"/>
              <a:t>innovación</a:t>
            </a:r>
            <a:r>
              <a:rPr dirty="0"/>
              <a:t> </a:t>
            </a:r>
            <a:r>
              <a:rPr dirty="0" err="1"/>
              <a:t>pedagógica</a:t>
            </a:r>
            <a:r>
              <a:rPr dirty="0"/>
              <a:t> no es un </a:t>
            </a:r>
            <a:r>
              <a:rPr dirty="0" err="1"/>
              <a:t>lujo</a:t>
            </a:r>
            <a:r>
              <a:rPr dirty="0"/>
              <a:t> </a:t>
            </a:r>
            <a:r>
              <a:rPr dirty="0" err="1"/>
              <a:t>académico</a:t>
            </a:r>
            <a:r>
              <a:rPr dirty="0"/>
              <a:t>, </a:t>
            </a:r>
            <a:r>
              <a:rPr dirty="0" err="1"/>
              <a:t>sino</a:t>
            </a:r>
            <a:r>
              <a:rPr dirty="0"/>
              <a:t> </a:t>
            </a:r>
            <a:r>
              <a:rPr dirty="0" err="1"/>
              <a:t>una</a:t>
            </a:r>
            <a:r>
              <a:rPr dirty="0"/>
              <a:t> </a:t>
            </a:r>
            <a:r>
              <a:rPr dirty="0" err="1"/>
              <a:t>herramienta</a:t>
            </a:r>
            <a:r>
              <a:rPr dirty="0"/>
              <a:t> de </a:t>
            </a:r>
            <a:r>
              <a:rPr dirty="0" err="1"/>
              <a:t>justicia</a:t>
            </a:r>
            <a:r>
              <a:rPr dirty="0"/>
              <a:t> social para </a:t>
            </a:r>
            <a:r>
              <a:rPr dirty="0" err="1"/>
              <a:t>el</a:t>
            </a:r>
            <a:r>
              <a:rPr dirty="0"/>
              <a:t> campo.”</a:t>
            </a:r>
          </a:p>
        </p:txBody>
      </p:sp>
      <p:pic>
        <p:nvPicPr>
          <p:cNvPr id="5" name="Imagen 4" descr="Imagen de la pantalla de un celular con la imagen de un campo">
            <a:extLst>
              <a:ext uri="{FF2B5EF4-FFF2-40B4-BE49-F238E27FC236}">
                <a16:creationId xmlns:a16="http://schemas.microsoft.com/office/drawing/2014/main" id="{03844E81-FC57-59F9-80D5-5C2B698C0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081" y="0"/>
            <a:ext cx="2915919" cy="24299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TM02892315[[fn=Espiral]]</Template>
  <TotalTime>275</TotalTime>
  <Words>578</Words>
  <Application>Microsoft Office PowerPoint</Application>
  <PresentationFormat>Presentación en pantalla (4:3)</PresentationFormat>
  <Paragraphs>61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Espiral</vt:lpstr>
      <vt:lpstr>Investigación-Acción Educativa (IAE) en la Enseñanza del Álgebra Lineal para Ingeniería Agropecuaria</vt:lpstr>
      <vt:lpstr>Problema y justificación</vt:lpstr>
      <vt:lpstr>Enfoque teórico</vt:lpstr>
      <vt:lpstr>Metodología del curso</vt:lpstr>
      <vt:lpstr>Resultados esperados</vt:lpstr>
      <vt:lpstr>Impacto social y académico</vt:lpstr>
      <vt:lpstr>Conclusiones y proyecciones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MARCO JULIO CANAS CAMPILLO</cp:lastModifiedBy>
  <cp:revision>13</cp:revision>
  <dcterms:created xsi:type="dcterms:W3CDTF">2013-01-27T09:14:16Z</dcterms:created>
  <dcterms:modified xsi:type="dcterms:W3CDTF">2025-10-07T18:53:52Z</dcterms:modified>
  <cp:category/>
</cp:coreProperties>
</file>

<file path=docProps/thumbnail.jpeg>
</file>